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74" r:id="rId9"/>
    <p:sldId id="262" r:id="rId10"/>
    <p:sldId id="263" r:id="rId11"/>
    <p:sldId id="264" r:id="rId12"/>
    <p:sldId id="269" r:id="rId13"/>
    <p:sldId id="265" r:id="rId14"/>
    <p:sldId id="266" r:id="rId15"/>
    <p:sldId id="272" r:id="rId16"/>
    <p:sldId id="267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0000"/>
    <a:srgbClr val="00E200"/>
    <a:srgbClr val="FFD100"/>
    <a:srgbClr val="F48F2D"/>
    <a:srgbClr val="E4AECF"/>
    <a:srgbClr val="00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2DC277B-B9BF-4A85-97E0-A4F5200258BF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6E7B24-E6DF-4FA7-A8F1-3A5AADC674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2248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DFDB89-47B9-4076-98D6-145043B1A270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B00CF-B729-468E-85D5-6120416DB3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41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A53CE-E26F-4684-8039-E626FA79FE0C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FCE62-74DF-46D6-9930-4D37BC2C08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5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83326-BE00-49F4-B64E-B87F142F3B26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6A318-C063-432D-977A-C49FF29813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21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EBB1E33-0710-4E80-974F-B0E9E9EA06C6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1E91D8-D9FB-4137-A4C1-4EC1726969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25915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086C91-DB25-476A-A3AA-76AAC991BF51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0BB8C8-0996-4648-9AA1-FE6CDCC587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02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E6B9C1-DACB-465B-BC51-992C67DC3A7D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F8DCE-435E-4E74-B385-281A39D863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18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696028-C51E-41A3-BBF5-6208DB48974F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608D3-0286-4A64-9EE2-F50DE7FB37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20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49E173-DB73-49A5-8ECF-8F2A014E2F58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C295E-F3C2-465E-9141-BC1C0FE3A7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23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CD733E-C742-4178-B230-0364A037BB22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106F51C-E8E9-45A6-AB29-915ACAB5BA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333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DB05373-F058-4B12-85D0-0E5B86011776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FEEF89B-A9BB-4699-97DD-67CAB489A5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795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6EB072-5070-4C00-A8B5-2EB51516A949}" type="datetimeFigureOut">
              <a:rPr lang="ru-RU" smtClean="0"/>
              <a:pPr>
                <a:defRPr/>
              </a:pPr>
              <a:t>08.01.2019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ACAA79-FF23-417F-9378-A6D84015AD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017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5184">
          <p15:clr>
            <a:srgbClr val="F26B43"/>
          </p15:clr>
        </p15:guide>
        <p15:guide id="4294967295" pos="702">
          <p15:clr>
            <a:srgbClr val="F26B43"/>
          </p15:clr>
        </p15:guide>
        <p15:guide id="4294967295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670300" y="3371850"/>
            <a:ext cx="5473700" cy="1614488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Воспитатели МКДОУ №249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Афанасьева Нелли Алексеевна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00011" y="412124"/>
            <a:ext cx="61818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0070C0"/>
                </a:solidFill>
              </a:rPr>
              <a:t>Обогащение сенсорного опыта детей раннего дошкольного возраста</a:t>
            </a:r>
            <a:endParaRPr lang="ru-RU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3341" y="-184954"/>
            <a:ext cx="7271580" cy="704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600" u="sng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речевом развитии-</a:t>
            </a: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стимулируем детей называть предметы, их свойства и качества путем тренировки движений пальцев рук;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600" u="sng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физическом развитии-</a:t>
            </a: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развиваем координацию, целенаправленность движений, стимулируем развитие речи, развиваем мелкую моторику с помощью: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-имитационных игр,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-подвижных игр с предметами и без них,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800" spc="150" dirty="0" err="1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босохождение</a:t>
            </a: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дорожкам здоровья,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800" spc="150" dirty="0" err="1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физминутки</a:t>
            </a: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успешно сенсорные способности развиваются в продуктивной деятельности рисование-лепки, развивают мелкую моторику, цветовое восприятие, восприятие формы, величины.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19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9701" y="1249251"/>
            <a:ext cx="8165206" cy="4163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совместной деятельности воспитателя с детьми, также для использования НОД-деятельности и самостоятельной игры детей в группе раннего возраста создана среда для </a:t>
            </a: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сенсорного развития</a:t>
            </a: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различные </a:t>
            </a:r>
            <a:r>
              <a:rPr lang="ru-RU" sz="16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дидактические игры: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Игры на развитие </a:t>
            </a:r>
            <a:r>
              <a:rPr lang="ru-RU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тактильного</a:t>
            </a: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восприятия: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323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-разнообразные природные материалы (шишки, грецкие орехи)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323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-наборы тканей (мех, шелк и др.)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323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-игрушки из различных материалов (деревянные, меховые, резиновые, бумажные)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849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125" y="312590"/>
            <a:ext cx="78045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20828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	</a:t>
            </a:r>
            <a:r>
              <a:rPr lang="ru-RU" sz="24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Игры на развитие слухового восприятия:</a:t>
            </a:r>
            <a:endParaRPr lang="ru-RU" sz="2400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323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24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-шумовые коробочки</a:t>
            </a:r>
            <a:endParaRPr lang="ru-RU" sz="2400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323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24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-погремушки</a:t>
            </a:r>
            <a:endParaRPr lang="ru-RU" sz="2400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323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24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-наборы музыкальных инструментов</a:t>
            </a:r>
            <a:endParaRPr lang="ru-RU" sz="2400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43230">
              <a:lnSpc>
                <a:spcPct val="150000"/>
              </a:lnSpc>
              <a:spcAft>
                <a:spcPts val="1000"/>
              </a:spcAft>
              <a:tabLst>
                <a:tab pos="3488055" algn="ctr"/>
              </a:tabLst>
            </a:pPr>
            <a:r>
              <a:rPr lang="ru-RU" sz="24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4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музыкальных </a:t>
            </a:r>
            <a:r>
              <a:rPr lang="ru-RU" sz="24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дисков с детскими </a:t>
            </a:r>
            <a:r>
              <a:rPr lang="ru-RU" sz="2400" spc="150" dirty="0" err="1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потешками</a:t>
            </a:r>
            <a:r>
              <a:rPr lang="ru-RU" sz="24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колыбельными, со звуками живой и неживой природы, подвижными и пальчиковыми играми</a:t>
            </a:r>
            <a:endParaRPr lang="ru-RU" sz="2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80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2475" y="369398"/>
            <a:ext cx="8039819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Игры на развитие восприятия цвета, формы, величины, развития мелкой и крупной моторики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-геометрические вкладыши,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-крупная и мелкая мозаика,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-матрешки,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-пирамидки,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-«собери бусы»,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-«шнуровка»,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-разрезные картинки,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-крупные </a:t>
            </a:r>
            <a:r>
              <a:rPr lang="ru-RU" sz="1800" spc="150" dirty="0" err="1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пазлы</a:t>
            </a: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-крупный и мелкий конструктор «ЛЕГО»,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-всевозможные крупные и средние конструкторы (деревянные и пластмассовые).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94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3638" y="257577"/>
            <a:ext cx="5569748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Ребенок учится различать не только внешние качества предмета (форму, величину, цвет), но у него развиваются практические действия.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-«Разноцветный коврик» (одевается на ствол 4-х основных цветов)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-«Летняя полянка» (замочки, кнопочки, пуговицы)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-«Играем в золушку» (раскладывание макарон, фасоли, гороха)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-«Веселые прищепки» (солнышко, цветочки, ежики и т.д.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1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Фотографии\IMG_20151216_16182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221" y="643944"/>
            <a:ext cx="7430624" cy="59076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078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4702" y="992537"/>
            <a:ext cx="6676845" cy="503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 сенсорное развитие детей раннего возраста происходит во всех видах детской деятельности и не имеет в педагогическом процессе ограничения в смысле времени и места, так как его задачи решаются постоянно и не только в детском саду, но и дома. Поэтому сенсорное развитие составляет фундамент общего </a:t>
            </a:r>
            <a:r>
              <a:rPr lang="ru-RU" spc="15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интеллектуального </a:t>
            </a: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развития ребенка и задача педагогов ДОУ и родителей успешно подготовить ребенка к детскому саду и обучению в школе.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463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5058" y="270330"/>
            <a:ext cx="7203057" cy="6211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2000" b="1" i="1" spc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«Ум ребёнка находится на кончике его пальцев»</a:t>
            </a:r>
            <a:endParaRPr lang="ru-RU" sz="20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1000"/>
              </a:spcAft>
            </a:pPr>
            <a:r>
              <a:rPr lang="ru-RU" sz="1800" i="1" spc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В.А. Сухомлинский</a:t>
            </a:r>
            <a:endParaRPr lang="ru-RU" sz="1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50000"/>
              </a:lnSpc>
              <a:spcAft>
                <a:spcPts val="0"/>
              </a:spcAf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 сенсорного развития в раннем возрасте трудно переоценить. Именно этот возраст с 2 до 3-х лет наиболее благоприятен для совершенствования деятельности органов чувств и накопления представлений об окружающем мире.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50000"/>
              </a:lnSpc>
              <a:spcAft>
                <a:spcPts val="1000"/>
              </a:spcAf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 целенаправленного воспитания усвоение происходит стихийно и оно нередко оказывается поверхностным, неполноценным. Поэтому в ДОУ эта работа систематизирована и реализуется педагогами ДОУ в соответствии ФГОСДО.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3696" y="559161"/>
            <a:ext cx="7461849" cy="5406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spc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СЕНСОРНОГО ВОСПИТАНИЯ В ДОУ</a:t>
            </a:r>
            <a:endParaRPr lang="ru-RU" sz="1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Непрерывная связь содержания сенсорного воспитания с детским опытом.</a:t>
            </a:r>
            <a:endParaRPr lang="ru-RU" sz="20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Целенаправленность.</a:t>
            </a:r>
            <a:endParaRPr lang="ru-RU" sz="20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Учет возрастных, психофизиологических и индивидуальных особенностей детей</a:t>
            </a:r>
            <a:endParaRPr lang="ru-RU" sz="20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Систематичность и последовательность, определенная повторяемость.</a:t>
            </a:r>
            <a:endParaRPr lang="ru-RU" sz="20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ru-RU" sz="20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педагогов ДОУ и родителей.</a:t>
            </a:r>
            <a:endParaRPr lang="ru-RU" sz="20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5346" y="417319"/>
            <a:ext cx="7454947" cy="6073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6275" algn="ctr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1800" b="1" spc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 СЕНСОРНОГО </a:t>
            </a:r>
            <a:r>
              <a:rPr lang="ru-RU" sz="1800" b="1" spc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ВОСПИТАНИЯ</a:t>
            </a:r>
            <a:endParaRPr lang="en-US" sz="1200" b="1" spc="15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indent="-44513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-является основой для интеллектуального развития;</a:t>
            </a:r>
            <a:endParaRPr lang="en-US" sz="2000" b="1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indent="-44513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-упорядочивает хаотичные представления ребенка, полученные при взаимодействии с внешним миром;</a:t>
            </a:r>
            <a:endParaRPr lang="ru-RU" sz="2000" b="1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0030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-развивает наблюдательность;</a:t>
            </a:r>
            <a:endParaRPr lang="ru-RU" sz="2000" b="1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indent="-42735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-готовит к реальной жизни;</a:t>
            </a:r>
            <a:endParaRPr lang="ru-RU" sz="2000" b="1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indent="-42735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-позитивно влияет на эстетическое чувство;</a:t>
            </a:r>
            <a:endParaRPr lang="ru-RU" sz="2000" b="1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4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7623" y="1412727"/>
            <a:ext cx="8276377" cy="4497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6275" indent="-42735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en-US" sz="24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основой для развития воображения;</a:t>
            </a:r>
            <a:endParaRPr lang="ru-RU" sz="2000" b="1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indent="-42735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-развивает внимание;</a:t>
            </a:r>
            <a:endParaRPr lang="ru-RU" sz="2000" b="1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indent="-42735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-обеспечивает усвоение сенсорных эталонов;</a:t>
            </a:r>
            <a:endParaRPr lang="ru-RU" sz="2000" b="1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indent="-40957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-влияет на расширение словарного запаса ребенка;</a:t>
            </a:r>
            <a:endParaRPr lang="ru-RU" sz="2000" b="1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5590" indent="-8890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000" b="1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-развивает зрительную, слуховую, моторную, образную и другие виды памяти.</a:t>
            </a:r>
            <a:endParaRPr lang="ru-RU" sz="2000" b="1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5877" y="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76275" algn="ctr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</a:pPr>
            <a:r>
              <a:rPr lang="ru-RU" b="1" spc="15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 СЕНСОРНОГО ВОСПИТАНИЯ</a:t>
            </a:r>
            <a:endParaRPr lang="ru-RU" sz="1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7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5915" y="168700"/>
            <a:ext cx="8031435" cy="6304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6275" algn="ctr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000" b="1" spc="15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ПЯТЬ СЕНСОРНЫХ СИСТЕМ, С ПОМОЩЬЮ КОТОРЫХ РЕБЕНОК ПОЗНАЕТ МИР</a:t>
            </a:r>
            <a:endParaRPr lang="ru-RU" sz="20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93370" indent="-17780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-осязание (тактильное восприятие);</a:t>
            </a:r>
            <a:endParaRPr lang="ru-RU" sz="28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4480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-зрительное;</a:t>
            </a:r>
            <a:endParaRPr lang="ru-RU" sz="28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5590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-восприятие формы;</a:t>
            </a:r>
            <a:endParaRPr lang="ru-RU" sz="28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indent="-39179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-восприятие величины;</a:t>
            </a:r>
            <a:endParaRPr lang="ru-RU" sz="28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indent="-391795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-слуховое восприятие.</a:t>
            </a:r>
            <a:endParaRPr lang="ru-RU" sz="28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599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7127" y="257577"/>
            <a:ext cx="7804597" cy="6796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6275" algn="ctr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2400" b="1" spc="15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РАБОТЫ</a:t>
            </a: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algn="just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Работа с детьми:</a:t>
            </a:r>
            <a:endParaRPr lang="ru-RU" sz="1600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-в режимных моментах,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-в непосредственно-образовательной деятельности,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-в совместной деятельности воспитателя с детьми,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-в индивидуальной деятельности воспитателя с ребенком,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02260" algn="l"/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-в самостоятельной и игровой деятельности детей.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6275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Работа с родителями:</a:t>
            </a:r>
            <a:endParaRPr lang="ru-RU" sz="1600" dirty="0">
              <a:solidFill>
                <a:srgbClr val="FF00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групповые собрания,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-консультации,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-семинары-практикумы,</a:t>
            </a:r>
            <a:endParaRPr lang="ru-RU" sz="16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-мастер-классы.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-тренинги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600" spc="15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-наглядная информация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endParaRPr lang="ru-RU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172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234768"/>
              </p:ext>
            </p:extLst>
          </p:nvPr>
        </p:nvGraphicFramePr>
        <p:xfrm>
          <a:off x="644997" y="791985"/>
          <a:ext cx="8345979" cy="56241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2866">
                  <a:extLst>
                    <a:ext uri="{9D8B030D-6E8A-4147-A177-3AD203B41FA5}">
                      <a16:colId xmlns="" xmlns:a16="http://schemas.microsoft.com/office/drawing/2014/main" val="4165228133"/>
                    </a:ext>
                  </a:extLst>
                </a:gridCol>
                <a:gridCol w="3033330">
                  <a:extLst>
                    <a:ext uri="{9D8B030D-6E8A-4147-A177-3AD203B41FA5}">
                      <a16:colId xmlns="" xmlns:a16="http://schemas.microsoft.com/office/drawing/2014/main" val="906569629"/>
                    </a:ext>
                  </a:extLst>
                </a:gridCol>
                <a:gridCol w="3589783">
                  <a:extLst>
                    <a:ext uri="{9D8B030D-6E8A-4147-A177-3AD203B41FA5}">
                      <a16:colId xmlns="" xmlns:a16="http://schemas.microsoft.com/office/drawing/2014/main" val="3977584244"/>
                    </a:ext>
                  </a:extLst>
                </a:gridCol>
              </a:tblGrid>
              <a:tr h="451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Направление сотрудничества</a:t>
                      </a:r>
                      <a:endParaRPr lang="ru-RU" sz="10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Arial Black" panose="020B0A04020102020204" pitchFamily="34" charset="0"/>
                        </a:rPr>
                        <a:t>С какой целью используется</a:t>
                      </a:r>
                      <a:endParaRPr lang="ru-RU" sz="10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Форма общения</a:t>
                      </a:r>
                      <a:endParaRPr lang="ru-RU" sz="10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extLst>
                  <a:ext uri="{0D108BD9-81ED-4DB2-BD59-A6C34878D82A}">
                    <a16:rowId xmlns="" xmlns:a16="http://schemas.microsoft.com/office/drawing/2014/main" val="813682730"/>
                  </a:ext>
                </a:extLst>
              </a:tr>
              <a:tr h="747132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effectLst/>
                          <a:latin typeface="Arial Black" panose="020B0A04020102020204" pitchFamily="34" charset="0"/>
                        </a:rPr>
                        <a:t>Информацтонно</a:t>
                      </a: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-аналитическое</a:t>
                      </a:r>
                      <a:endParaRPr lang="ru-RU" sz="10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Arial Black" panose="020B0A04020102020204" pitchFamily="34" charset="0"/>
                        </a:rPr>
                        <a:t>Выявление интересов, потребностей, запросов родителей, уровня их педагогической практики</a:t>
                      </a:r>
                      <a:endParaRPr lang="ru-RU" sz="10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Arial Black" panose="020B0A04020102020204" pitchFamily="34" charset="0"/>
                        </a:rPr>
                        <a:t>Проведение опросов, анкетирование</a:t>
                      </a:r>
                      <a:endParaRPr lang="ru-RU" sz="10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extLst>
                  <a:ext uri="{0D108BD9-81ED-4DB2-BD59-A6C34878D82A}">
                    <a16:rowId xmlns="" xmlns:a16="http://schemas.microsoft.com/office/drawing/2014/main" val="4060388368"/>
                  </a:ext>
                </a:extLst>
              </a:tr>
              <a:tr h="143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Познавательное </a:t>
                      </a:r>
                      <a:endParaRPr lang="ru-RU" sz="10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Arial Black" panose="020B0A04020102020204" pitchFamily="34" charset="0"/>
                        </a:rPr>
                        <a:t>Ознакомление родителей с возрастными и психическими особенностями детей дошкольного возраста.</a:t>
                      </a:r>
                    </a:p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Arial Black" panose="020B0A04020102020204" pitchFamily="34" charset="0"/>
                        </a:rPr>
                        <a:t>Формирование у родителей практических навыков воспитания детей.</a:t>
                      </a:r>
                      <a:endParaRPr lang="ru-RU" sz="10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Arial Black" panose="020B0A04020102020204" pitchFamily="34" charset="0"/>
                        </a:rPr>
                        <a:t>Родительское собрание: педагогические консультации; семинары практикумы: беседы, мастер-классы; заочный родительский университет: тренинги, конференции, семейные проекты; педагогическая библиотека для родителей: устный журнал</a:t>
                      </a:r>
                      <a:endParaRPr lang="ru-RU" sz="10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extLst>
                  <a:ext uri="{0D108BD9-81ED-4DB2-BD59-A6C34878D82A}">
                    <a16:rowId xmlns="" xmlns:a16="http://schemas.microsoft.com/office/drawing/2014/main" val="4161001952"/>
                  </a:ext>
                </a:extLst>
              </a:tr>
              <a:tr h="130748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Arial Black" panose="020B0A04020102020204" pitchFamily="34" charset="0"/>
                        </a:rPr>
                        <a:t>Наглядно-информационные: информационно-ознакомительное и просветительское</a:t>
                      </a:r>
                      <a:endParaRPr lang="ru-RU" sz="10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Ознакомление родителей с работой ДОУ, особенностями воспитания, развития детей.</a:t>
                      </a:r>
                      <a:endParaRPr lang="ru-RU" sz="10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Arial Black" panose="020B0A04020102020204" pitchFamily="34" charset="0"/>
                        </a:rPr>
                        <a:t>Организация дней открытых дверей, открытых просмотров занятий и других видов деятельности, информационные проспекты, буклеты. Папки-передвижки. Полезная книга для родителей, памятки, информационная корзина.</a:t>
                      </a:r>
                      <a:endParaRPr lang="ru-RU" sz="10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extLst>
                  <a:ext uri="{0D108BD9-81ED-4DB2-BD59-A6C34878D82A}">
                    <a16:rowId xmlns="" xmlns:a16="http://schemas.microsoft.com/office/drawing/2014/main" val="1008459283"/>
                  </a:ext>
                </a:extLst>
              </a:tr>
              <a:tr h="16810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Досуговое </a:t>
                      </a:r>
                      <a:endParaRPr lang="ru-RU" sz="10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Установление эмоционального контакта между педагогами, родителями и детьми.</a:t>
                      </a:r>
                      <a:endParaRPr lang="ru-RU" sz="10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Совместное проведение досуга, праздники, экскурсии, походы в лес. Посещение музея, зоопарка, </a:t>
                      </a:r>
                      <a:r>
                        <a:rPr lang="ru-RU" sz="1000" dirty="0" err="1">
                          <a:effectLst/>
                          <a:latin typeface="Arial Black" panose="020B0A04020102020204" pitchFamily="34" charset="0"/>
                        </a:rPr>
                        <a:t>автогородка</a:t>
                      </a:r>
                      <a:r>
                        <a:rPr lang="ru-RU" sz="1000" dirty="0">
                          <a:effectLst/>
                          <a:latin typeface="Arial Black" panose="020B0A04020102020204" pitchFamily="34" charset="0"/>
                        </a:rPr>
                        <a:t>. Выставки семейных творческих работ: выставки из природного и бросового материала. Выставка семейных гербариев, изготовление атрибутов, костюмов для театрализованной деятельности.</a:t>
                      </a:r>
                      <a:endParaRPr lang="ru-RU" sz="10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402" marR="54402" marT="0" marB="0"/>
                </a:tc>
                <a:extLst>
                  <a:ext uri="{0D108BD9-81ED-4DB2-BD59-A6C34878D82A}">
                    <a16:rowId xmlns="" xmlns:a16="http://schemas.microsoft.com/office/drawing/2014/main" val="167470571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18390" y="69944"/>
            <a:ext cx="7125609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План сотрудничества с семьей</a:t>
            </a:r>
            <a:endParaRPr kumimoji="0" lang="ru-RU" alt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91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9853" y="-10547"/>
            <a:ext cx="7881871" cy="6453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6275" algn="ctr">
              <a:lnSpc>
                <a:spcPct val="150000"/>
              </a:lnSpc>
              <a:spcBef>
                <a:spcPts val="1200"/>
              </a:spcBef>
              <a:spcAft>
                <a:spcPts val="1000"/>
              </a:spcAft>
              <a:tabLst>
                <a:tab pos="3488055" algn="ctr"/>
              </a:tabLst>
            </a:pPr>
            <a:r>
              <a:rPr lang="ru-RU" sz="1800" b="1" spc="15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ДЕТЬМИ:</a:t>
            </a:r>
            <a:endParaRPr lang="ru-RU" sz="1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4875" indent="-184785"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pc="15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В непосредственно-образовательной деятельности:</a:t>
            </a:r>
            <a:endParaRPr lang="ru-RU" sz="1400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1800" u="sng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u="sng" spc="150" dirty="0" err="1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позновательном</a:t>
            </a:r>
            <a:r>
              <a:rPr lang="ru-RU" sz="1800" u="sng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развитии</a:t>
            </a: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-знакомим с первоначальными представлениями о различных материалах (бумага, дерево, и др.), их основных качеств (бумага гладкая, рвется и т.д.), формируем представления о простейших действиях с предметами (погладить, пощупать, попробовать на вкус и т.д</a:t>
            </a:r>
            <a:r>
              <a:rPr lang="ru-RU" sz="1800" spc="150" dirty="0" smtClean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.);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pc="15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pc="15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pc="15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pc="15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режимных моментах</a:t>
            </a:r>
            <a:r>
              <a:rPr lang="ru-RU" spc="15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3488055" algn="ctr"/>
              </a:tabLst>
            </a:pPr>
            <a:r>
              <a:rPr lang="ru-RU" spc="15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pc="15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умывании дети узнают температурные свойства воды, во время прогулки-свойства снега, песка, </a:t>
            </a:r>
            <a:r>
              <a:rPr lang="ru-RU" spc="15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время </a:t>
            </a:r>
            <a:r>
              <a:rPr lang="ru-RU" spc="15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утренней гимнастики учатся целенаправленности движений и </a:t>
            </a:r>
            <a:r>
              <a:rPr lang="ru-RU" spc="150" dirty="0" err="1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т.д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3893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205</TotalTime>
  <Words>902</Words>
  <Application>Microsoft Office PowerPoint</Application>
  <PresentationFormat>Экран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Franklin Gothic Book</vt:lpstr>
      <vt:lpstr>Times New Roman</vt:lpstr>
      <vt:lpstr>Crop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Инна</dc:creator>
  <cp:lastModifiedBy>Admin</cp:lastModifiedBy>
  <cp:revision>18</cp:revision>
  <dcterms:created xsi:type="dcterms:W3CDTF">2015-02-19T20:52:53Z</dcterms:created>
  <dcterms:modified xsi:type="dcterms:W3CDTF">2019-01-08T09:32:54Z</dcterms:modified>
</cp:coreProperties>
</file>