
<file path=[Content_Types].xml><?xml version="1.0" encoding="utf-8"?>
<Types xmlns="http://schemas.openxmlformats.org/package/2006/content-types">
  <Default Extension="jpeg" ContentType="image/jpeg"/>
  <Default Extension="JPG" ContentType="image/.jpg"/>
  <Default Extension="xlsx" ContentType="application/vnd.openxmlformats-officedocument.spreadsheetml.sheet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harts/chart1.xml" ContentType="application/vnd.openxmlformats-officedocument.drawingml.chart+xml"/>
  <Override PartName="/ppt/charts/colors1.xml" ContentType="application/vnd.ms-office.chartcolorstyle+xml"/>
  <Override PartName="/ppt/charts/style1.xml" ContentType="application/vnd.ms-office.chartstyle+xml"/>
  <Override PartName="/ppt/diagrams/colors1.xml" ContentType="application/vnd.openxmlformats-officedocument.drawingml.diagramColors+xml"/>
  <Override PartName="/ppt/diagrams/data1.xml" ContentType="application/vnd.openxmlformats-officedocument.drawingml.diagramData+xml"/>
  <Override PartName="/ppt/diagrams/drawing1.xml" ContentType="application/vnd.ms-office.drawingml.diagramDrawing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中度样式 2 - 强调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15" autoAdjust="0"/>
    <p:restoredTop sz="94660"/>
  </p:normalViewPr>
  <p:slideViewPr>
    <p:cSldViewPr snapToGrid="0">
      <p:cViewPr varScale="1">
        <p:scale>
          <a:sx n="89" d="100"/>
          <a:sy n="89" d="100"/>
        </p:scale>
        <p:origin x="66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9" Type="http://schemas.openxmlformats.org/officeDocument/2006/relationships/tableStyles" Target="tableStyles.xml"/><Relationship Id="rId18" Type="http://schemas.openxmlformats.org/officeDocument/2006/relationships/viewProps" Target="viewProps.xml"/><Relationship Id="rId17" Type="http://schemas.openxmlformats.org/officeDocument/2006/relationships/presProps" Target="presProps.xml"/><Relationship Id="rId16" Type="http://schemas.openxmlformats.org/officeDocument/2006/relationships/notesMaster" Target="notesMasters/notesMaster1.xml"/><Relationship Id="rId15" Type="http://schemas.openxmlformats.org/officeDocument/2006/relationships/slide" Target="slides/slide13.xml"/><Relationship Id="rId14" Type="http://schemas.openxmlformats.org/officeDocument/2006/relationships/slide" Target="slides/slide12.xml"/><Relationship Id="rId13" Type="http://schemas.openxmlformats.org/officeDocument/2006/relationships/slide" Target="slides/slide11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Workbook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73695701301738"/>
          <c:y val="0.34238662583503"/>
          <c:w val="0.477435998088877"/>
          <c:h val="0.65761337416497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spPr/>
          <c:explosion val="0"/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/>
              <a:scene3d>
                <a:camera prst="orthographicFront"/>
                <a:lightRig rig="brightRoom" dir="t"/>
              </a:scene3d>
              <a:sp3d prstMaterial="flat">
                <a:bevelT w="50800" h="101600" prst="angle"/>
                <a:contourClr>
                  <a:srgbClr val="000000"/>
                </a:contourClr>
              </a:sp3d>
            </c:spPr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lang="ru-RU" sz="1195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2"/>
                <c:pt idx="0">
                  <c:v>Освоил</c:v>
                </c:pt>
                <c:pt idx="1">
                  <c:v>Освоил не до конца</c:v>
                </c:pt>
              </c:strCache>
            </c:strRef>
          </c:cat>
          <c:val>
            <c:numRef>
              <c:f>Лист1!$B$2:$B$5</c:f>
              <c:numCache>
                <c:formatCode>0%</c:formatCode>
                <c:ptCount val="4"/>
                <c:pt idx="0">
                  <c:v>0.8</c:v>
                </c:pt>
                <c:pt idx="1">
                  <c:v>0.2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t"/>
      <c:legendEntry>
        <c:idx val="2"/>
        <c:delete val="1"/>
      </c:legendEntry>
      <c:legendEntry>
        <c:idx val="3"/>
        <c:delete val="1"/>
      </c:legendEntry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lang="ru-RU" sz="1195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</a:p>
      </c:txPr>
    </c:legend>
    <c:plotVisOnly val="1"/>
    <c:dispBlanksAs val="gap"/>
    <c:showDLblsOverMax val="0"/>
    <c:extLst>
      <c:ext uri="{0b15fc19-7d7d-44ad-8c2d-2c3a37ce22c3}">
        <chartProps xmlns="https://web.wps.cn/et/2018/main" chartId="{97ae8869-f6e4-430d-b562-4ec01cb2d276}"/>
      </c:ext>
    </c:extLst>
  </c:chart>
  <c:spPr>
    <a:noFill/>
    <a:ln>
      <a:noFill/>
    </a:ln>
    <a:effectLst/>
  </c:spPr>
  <c:txPr>
    <a:bodyPr/>
    <a:lstStyle/>
    <a:p>
      <a:pPr>
        <a:defRPr lang="ru-RU"/>
      </a:pPr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8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chartArea>
  <cs:dataLabel>
    <cs:lnRef idx="0"/>
    <cs:fillRef idx="0"/>
    <cs:effectRef idx="0"/>
    <cs:fontRef idx="minor">
      <a:schemeClr val="lt1"/>
    </cs:fontRef>
    <cs:defRPr sz="1195" b="1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5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scene3d>
        <a:camera prst="orthographicFront"/>
        <a:lightRig rig="brightRoom" dir="t"/>
      </a:scene3d>
      <a:sp3d prstMaterial="flat">
        <a:bevelT w="50800" h="101600" prst="angle"/>
        <a:contourClr>
          <a:srgbClr val="000000"/>
        </a:contourClr>
      </a:sp3d>
    </cs:spPr>
  </cs:dataPoint>
  <cs:dataPoint3D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1905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tx1"/>
    </cs:fontRef>
    <cs:spPr>
      <a:solidFill>
        <a:schemeClr val="phClr"/>
      </a:solidFill>
      <a:ln w="9525">
        <a:solidFill>
          <a:schemeClr val="lt1"/>
        </a:solidFill>
      </a:ln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5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0" b="1" i="0" kern="1200" cap="all" spc="5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5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C90E5E-1D78-4D26-A716-73BD11FD4F22}" type="doc">
      <dgm:prSet loTypeId="urn:microsoft.com/office/officeart/2005/8/layout/hList1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ru-RU"/>
        </a:p>
      </dgm:t>
    </dgm:pt>
    <dgm:pt modelId="{CA7AF2A2-DDD7-4AD5-8329-88DF003B0D69}">
      <dgm:prSet phldrT="[Текст]"/>
      <dgm:spPr/>
      <dgm:t>
        <a:bodyPr/>
        <a:lstStyle/>
        <a:p>
          <a:r>
            <a:rPr lang="ru-RU" dirty="0" smtClean="0"/>
            <a:t>Что я знаю?</a:t>
          </a:r>
          <a:endParaRPr lang="ru-RU" dirty="0"/>
        </a:p>
      </dgm:t>
    </dgm:pt>
    <dgm:pt modelId="{FE2588DA-591B-4074-9F0F-F59673D3F154}" cxnId="{D94D3C02-B9DC-45F1-99F2-0DB7608EB918}" type="parTrans">
      <dgm:prSet/>
      <dgm:spPr/>
      <dgm:t>
        <a:bodyPr/>
        <a:lstStyle/>
        <a:p>
          <a:endParaRPr lang="ru-RU"/>
        </a:p>
      </dgm:t>
    </dgm:pt>
    <dgm:pt modelId="{F099938D-224E-474D-928D-49D86D0056FA}" cxnId="{D94D3C02-B9DC-45F1-99F2-0DB7608EB918}" type="sibTrans">
      <dgm:prSet/>
      <dgm:spPr/>
      <dgm:t>
        <a:bodyPr/>
        <a:lstStyle/>
        <a:p>
          <a:endParaRPr lang="ru-RU"/>
        </a:p>
      </dgm:t>
    </dgm:pt>
    <dgm:pt modelId="{D6FEDFDD-8172-4643-893A-0664E7930019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Внутри человека находятся органы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A19CA753-0131-4427-8E20-D39725CEB38A}" cxnId="{F5482047-8045-41F9-AF22-0F7FDEB12C67}" type="parTrans">
      <dgm:prSet/>
      <dgm:spPr/>
      <dgm:t>
        <a:bodyPr/>
        <a:lstStyle/>
        <a:p>
          <a:endParaRPr lang="ru-RU"/>
        </a:p>
      </dgm:t>
    </dgm:pt>
    <dgm:pt modelId="{82ABE04B-0615-4613-B948-1DE26C23237A}" cxnId="{F5482047-8045-41F9-AF22-0F7FDEB12C67}" type="sibTrans">
      <dgm:prSet/>
      <dgm:spPr/>
      <dgm:t>
        <a:bodyPr/>
        <a:lstStyle/>
        <a:p>
          <a:endParaRPr lang="ru-RU"/>
        </a:p>
      </dgm:t>
    </dgm:pt>
    <dgm:pt modelId="{B54D6875-2D2B-4CCC-A37B-1B9ED5F50759}">
      <dgm:prSet phldrT="[Текст]"/>
      <dgm:spPr/>
      <dgm:t>
        <a:bodyPr/>
        <a:lstStyle/>
        <a:p>
          <a:r>
            <a:rPr lang="ru-RU" dirty="0" smtClean="0"/>
            <a:t>Что я хочу узнать?</a:t>
          </a:r>
          <a:endParaRPr lang="ru-RU" dirty="0"/>
        </a:p>
      </dgm:t>
    </dgm:pt>
    <dgm:pt modelId="{7157AD7E-4939-48D2-A8AF-3A126492D70D}" cxnId="{C081C41D-8034-4421-A662-9F549E7DE972}" type="parTrans">
      <dgm:prSet/>
      <dgm:spPr/>
      <dgm:t>
        <a:bodyPr/>
        <a:lstStyle/>
        <a:p>
          <a:endParaRPr lang="ru-RU"/>
        </a:p>
      </dgm:t>
    </dgm:pt>
    <dgm:pt modelId="{BD08059B-8E69-4B6D-930C-032982AFF91A}" cxnId="{C081C41D-8034-4421-A662-9F549E7DE972}" type="sibTrans">
      <dgm:prSet/>
      <dgm:spPr/>
      <dgm:t>
        <a:bodyPr/>
        <a:lstStyle/>
        <a:p>
          <a:endParaRPr lang="ru-RU"/>
        </a:p>
      </dgm:t>
    </dgm:pt>
    <dgm:pt modelId="{BD4FBD04-A5CE-41AE-840A-F0364E4884BC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Какие органы находятся внутри человека?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2024F204-FAAE-41FA-AF99-C0DB87052DC1}" cxnId="{34B4D274-C39F-44BC-9FBE-D7DCF2437D0D}" type="parTrans">
      <dgm:prSet/>
      <dgm:spPr/>
      <dgm:t>
        <a:bodyPr/>
        <a:lstStyle/>
        <a:p>
          <a:endParaRPr lang="ru-RU"/>
        </a:p>
      </dgm:t>
    </dgm:pt>
    <dgm:pt modelId="{E59EED49-BC8E-4752-98CF-E1C2A9876EE4}" cxnId="{34B4D274-C39F-44BC-9FBE-D7DCF2437D0D}" type="sibTrans">
      <dgm:prSet/>
      <dgm:spPr/>
      <dgm:t>
        <a:bodyPr/>
        <a:lstStyle/>
        <a:p>
          <a:endParaRPr lang="ru-RU"/>
        </a:p>
      </dgm:t>
    </dgm:pt>
    <dgm:pt modelId="{DFE15FDA-6A01-4713-B52B-AF258651928B}">
      <dgm:prSet phldrT="[Текст]"/>
      <dgm:spPr/>
      <dgm:t>
        <a:bodyPr/>
        <a:lstStyle/>
        <a:p>
          <a:r>
            <a:rPr lang="ru-RU" dirty="0" smtClean="0"/>
            <a:t>Как узнать?</a:t>
          </a:r>
          <a:endParaRPr lang="ru-RU" dirty="0"/>
        </a:p>
      </dgm:t>
    </dgm:pt>
    <dgm:pt modelId="{4CA99E40-D164-4C47-8581-AFAC07E78B35}" cxnId="{1EFB9C7C-E884-4399-89F2-A561A8F0CB4C}" type="parTrans">
      <dgm:prSet/>
      <dgm:spPr/>
      <dgm:t>
        <a:bodyPr/>
        <a:lstStyle/>
        <a:p>
          <a:endParaRPr lang="ru-RU"/>
        </a:p>
      </dgm:t>
    </dgm:pt>
    <dgm:pt modelId="{081ED5C9-EC52-4671-932B-3D8CD6ECCC6A}" cxnId="{1EFB9C7C-E884-4399-89F2-A561A8F0CB4C}" type="sibTrans">
      <dgm:prSet/>
      <dgm:spPr/>
      <dgm:t>
        <a:bodyPr/>
        <a:lstStyle/>
        <a:p>
          <a:endParaRPr lang="ru-RU"/>
        </a:p>
      </dgm:t>
    </dgm:pt>
    <dgm:pt modelId="{CBA7CA59-2BAD-4789-842A-6F70F6B76262}">
      <dgm:prSet phldrT="[Текст]" custT="1"/>
      <dgm:spPr/>
      <dgm:t>
        <a:bodyPr/>
        <a:lstStyle/>
        <a:p>
          <a:r>
            <a:rPr lang="ru-RU" sz="2000" dirty="0" smtClean="0"/>
            <a:t>Посмотреть в интернете</a:t>
          </a:r>
          <a:endParaRPr lang="ru-RU" sz="2000" dirty="0"/>
        </a:p>
      </dgm:t>
    </dgm:pt>
    <dgm:pt modelId="{D3E161F8-AD8B-4CC5-9633-7FA6EDE5D97C}" cxnId="{53767D16-1EE5-473D-8D9E-86EAC32C75B9}" type="parTrans">
      <dgm:prSet/>
      <dgm:spPr/>
      <dgm:t>
        <a:bodyPr/>
        <a:lstStyle/>
        <a:p>
          <a:endParaRPr lang="ru-RU"/>
        </a:p>
      </dgm:t>
    </dgm:pt>
    <dgm:pt modelId="{6DD50079-C975-42D2-9F59-F0F3D23F1BEE}" cxnId="{53767D16-1EE5-473D-8D9E-86EAC32C75B9}" type="sibTrans">
      <dgm:prSet/>
      <dgm:spPr/>
      <dgm:t>
        <a:bodyPr/>
        <a:lstStyle/>
        <a:p>
          <a:endParaRPr lang="ru-RU"/>
        </a:p>
      </dgm:t>
    </dgm:pt>
    <dgm:pt modelId="{BCE9C060-4BBC-498D-AFE2-A10BB6476280}">
      <dgm:prSet phldrT="[Текст]" custT="1"/>
      <dgm:spPr/>
      <dgm:t>
        <a:bodyPr/>
        <a:lstStyle/>
        <a:p>
          <a:r>
            <a:rPr lang="ru-RU" sz="2000" dirty="0" smtClean="0"/>
            <a:t>Спросить у взрослых</a:t>
          </a:r>
          <a:endParaRPr lang="ru-RU" sz="2000" dirty="0"/>
        </a:p>
      </dgm:t>
    </dgm:pt>
    <dgm:pt modelId="{583DBF0C-11A6-4EA8-94A0-A0B51C47A46B}" cxnId="{6168C3F6-77DC-46A6-8C40-1773CB7A38D6}" type="parTrans">
      <dgm:prSet/>
      <dgm:spPr/>
      <dgm:t>
        <a:bodyPr/>
        <a:lstStyle/>
        <a:p>
          <a:endParaRPr lang="ru-RU"/>
        </a:p>
      </dgm:t>
    </dgm:pt>
    <dgm:pt modelId="{785795CD-74AA-4339-AB4C-A073DE3B0156}" cxnId="{6168C3F6-77DC-46A6-8C40-1773CB7A38D6}" type="sibTrans">
      <dgm:prSet/>
      <dgm:spPr/>
      <dgm:t>
        <a:bodyPr/>
        <a:lstStyle/>
        <a:p>
          <a:endParaRPr lang="ru-RU"/>
        </a:p>
      </dgm:t>
    </dgm:pt>
    <dgm:pt modelId="{67D8AEC5-AC7F-4C9E-A29B-655F437665F7}">
      <dgm:prSet phldrT="[Текст]" custT="1"/>
      <dgm:spPr/>
      <dgm:t>
        <a:bodyPr/>
        <a:lstStyle/>
        <a:p>
          <a:endParaRPr lang="ru-RU" sz="2000" dirty="0"/>
        </a:p>
      </dgm:t>
    </dgm:pt>
    <dgm:pt modelId="{EFC19F51-5532-4237-AC0C-774E47802736}" cxnId="{D50A677F-34C1-407E-8265-D547585891C8}" type="parTrans">
      <dgm:prSet/>
      <dgm:spPr/>
      <dgm:t>
        <a:bodyPr/>
        <a:lstStyle/>
        <a:p>
          <a:endParaRPr lang="ru-RU"/>
        </a:p>
      </dgm:t>
    </dgm:pt>
    <dgm:pt modelId="{2AC63B4E-4235-4E2E-850D-CD06B8D45399}" cxnId="{D50A677F-34C1-407E-8265-D547585891C8}" type="sibTrans">
      <dgm:prSet/>
      <dgm:spPr/>
      <dgm:t>
        <a:bodyPr/>
        <a:lstStyle/>
        <a:p>
          <a:endParaRPr lang="ru-RU"/>
        </a:p>
      </dgm:t>
    </dgm:pt>
    <dgm:pt modelId="{AC135F59-4B99-44DA-97A9-12EE0832958A}">
      <dgm:prSet phldrT="[Текст]" custT="1"/>
      <dgm:spPr/>
      <dgm:t>
        <a:bodyPr/>
        <a:lstStyle/>
        <a:p>
          <a:r>
            <a:rPr lang="ru-RU" sz="2000" dirty="0" smtClean="0">
              <a:latin typeface="Arial" panose="020B0604020202020204" pitchFamily="34" charset="0"/>
              <a:cs typeface="Arial" panose="020B0604020202020204" pitchFamily="34" charset="0"/>
            </a:rPr>
            <a:t>Для чего они нужны?</a:t>
          </a:r>
          <a:endParaRPr lang="ru-RU" sz="200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948FD0D9-3552-46BB-A886-2D4A535F6A38}" cxnId="{7849105E-B5EA-46D9-88A7-AEB93E2F3C6D}" type="parTrans">
      <dgm:prSet/>
      <dgm:spPr/>
    </dgm:pt>
    <dgm:pt modelId="{D194738C-5C7C-41E4-8977-37D9B1740D12}" cxnId="{7849105E-B5EA-46D9-88A7-AEB93E2F3C6D}" type="sibTrans">
      <dgm:prSet/>
      <dgm:spPr/>
    </dgm:pt>
    <dgm:pt modelId="{CF43FA6A-25E3-4018-BE8E-3A4363851F93}" type="pres">
      <dgm:prSet presAssocID="{C6C90E5E-1D78-4D26-A716-73BD11FD4F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E1EE47C-F083-4354-A6BA-4CD1CE62BB07}" type="pres">
      <dgm:prSet presAssocID="{CA7AF2A2-DDD7-4AD5-8329-88DF003B0D69}" presName="composite" presStyleCnt="0"/>
      <dgm:spPr/>
    </dgm:pt>
    <dgm:pt modelId="{F2A233B1-B5E6-4ECC-BEF8-7D9451AF7C9B}" type="pres">
      <dgm:prSet presAssocID="{CA7AF2A2-DDD7-4AD5-8329-88DF003B0D69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0F95875-06DA-489F-B7D9-4361A1098778}" type="pres">
      <dgm:prSet presAssocID="{CA7AF2A2-DDD7-4AD5-8329-88DF003B0D69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A32D5E0-C76D-453A-9442-9111BD3D255F}" type="pres">
      <dgm:prSet presAssocID="{F099938D-224E-474D-928D-49D86D0056FA}" presName="space" presStyleCnt="0"/>
      <dgm:spPr/>
    </dgm:pt>
    <dgm:pt modelId="{119CD98A-8CEE-4904-8DD3-250F3154EE06}" type="pres">
      <dgm:prSet presAssocID="{B54D6875-2D2B-4CCC-A37B-1B9ED5F50759}" presName="composite" presStyleCnt="0"/>
      <dgm:spPr/>
    </dgm:pt>
    <dgm:pt modelId="{4C265285-2D5E-47A6-A406-5208B8AB5D3D}" type="pres">
      <dgm:prSet presAssocID="{B54D6875-2D2B-4CCC-A37B-1B9ED5F50759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859939B-8115-4E99-B038-0A431D2EBB6D}" type="pres">
      <dgm:prSet presAssocID="{B54D6875-2D2B-4CCC-A37B-1B9ED5F50759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F94DB-9322-4F96-892D-493FD17AB53D}" type="pres">
      <dgm:prSet presAssocID="{BD08059B-8E69-4B6D-930C-032982AFF91A}" presName="space" presStyleCnt="0"/>
      <dgm:spPr/>
    </dgm:pt>
    <dgm:pt modelId="{FD8056EC-30B1-4DE3-B1AE-C1315C213321}" type="pres">
      <dgm:prSet presAssocID="{DFE15FDA-6A01-4713-B52B-AF258651928B}" presName="composite" presStyleCnt="0"/>
      <dgm:spPr/>
    </dgm:pt>
    <dgm:pt modelId="{B3E43528-D694-49AB-A490-4C4623FB35E7}" type="pres">
      <dgm:prSet presAssocID="{DFE15FDA-6A01-4713-B52B-AF258651928B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14DC4DB-3886-47B9-ABC8-FC75228A2509}" type="pres">
      <dgm:prSet presAssocID="{DFE15FDA-6A01-4713-B52B-AF258651928B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4B4D274-C39F-44BC-9FBE-D7DCF2437D0D}" srcId="{B54D6875-2D2B-4CCC-A37B-1B9ED5F50759}" destId="{BD4FBD04-A5CE-41AE-840A-F0364E4884BC}" srcOrd="0" destOrd="0" parTransId="{2024F204-FAAE-41FA-AF99-C0DB87052DC1}" sibTransId="{E59EED49-BC8E-4752-98CF-E1C2A9876EE4}"/>
    <dgm:cxn modelId="{D94D3C02-B9DC-45F1-99F2-0DB7608EB918}" srcId="{C6C90E5E-1D78-4D26-A716-73BD11FD4F22}" destId="{CA7AF2A2-DDD7-4AD5-8329-88DF003B0D69}" srcOrd="0" destOrd="0" parTransId="{FE2588DA-591B-4074-9F0F-F59673D3F154}" sibTransId="{F099938D-224E-474D-928D-49D86D0056FA}"/>
    <dgm:cxn modelId="{571F0E85-D744-498C-85B4-27B973C72CFC}" type="presOf" srcId="{B54D6875-2D2B-4CCC-A37B-1B9ED5F50759}" destId="{4C265285-2D5E-47A6-A406-5208B8AB5D3D}" srcOrd="0" destOrd="0" presId="urn:microsoft.com/office/officeart/2005/8/layout/hList1"/>
    <dgm:cxn modelId="{70999BD7-423C-49BD-ACFD-776E9B49C940}" type="presOf" srcId="{CA7AF2A2-DDD7-4AD5-8329-88DF003B0D69}" destId="{F2A233B1-B5E6-4ECC-BEF8-7D9451AF7C9B}" srcOrd="0" destOrd="0" presId="urn:microsoft.com/office/officeart/2005/8/layout/hList1"/>
    <dgm:cxn modelId="{53767D16-1EE5-473D-8D9E-86EAC32C75B9}" srcId="{DFE15FDA-6A01-4713-B52B-AF258651928B}" destId="{CBA7CA59-2BAD-4789-842A-6F70F6B76262}" srcOrd="0" destOrd="0" parTransId="{D3E161F8-AD8B-4CC5-9633-7FA6EDE5D97C}" sibTransId="{6DD50079-C975-42D2-9F59-F0F3D23F1BEE}"/>
    <dgm:cxn modelId="{6168C3F6-77DC-46A6-8C40-1773CB7A38D6}" srcId="{DFE15FDA-6A01-4713-B52B-AF258651928B}" destId="{BCE9C060-4BBC-498D-AFE2-A10BB6476280}" srcOrd="2" destOrd="0" parTransId="{583DBF0C-11A6-4EA8-94A0-A0B51C47A46B}" sibTransId="{785795CD-74AA-4339-AB4C-A073DE3B0156}"/>
    <dgm:cxn modelId="{F5482047-8045-41F9-AF22-0F7FDEB12C67}" srcId="{CA7AF2A2-DDD7-4AD5-8329-88DF003B0D69}" destId="{D6FEDFDD-8172-4643-893A-0664E7930019}" srcOrd="0" destOrd="0" parTransId="{A19CA753-0131-4427-8E20-D39725CEB38A}" sibTransId="{82ABE04B-0615-4613-B948-1DE26C23237A}"/>
    <dgm:cxn modelId="{E57B1EFD-C82D-4A32-BC61-747ADB2201B9}" type="presOf" srcId="{BCE9C060-4BBC-498D-AFE2-A10BB6476280}" destId="{E14DC4DB-3886-47B9-ABC8-FC75228A2509}" srcOrd="0" destOrd="2" presId="urn:microsoft.com/office/officeart/2005/8/layout/hList1"/>
    <dgm:cxn modelId="{369CC7B1-A88B-4399-861D-19B22BB0D6BC}" type="presOf" srcId="{CBA7CA59-2BAD-4789-842A-6F70F6B76262}" destId="{E14DC4DB-3886-47B9-ABC8-FC75228A2509}" srcOrd="0" destOrd="0" presId="urn:microsoft.com/office/officeart/2005/8/layout/hList1"/>
    <dgm:cxn modelId="{1EFB9C7C-E884-4399-89F2-A561A8F0CB4C}" srcId="{C6C90E5E-1D78-4D26-A716-73BD11FD4F22}" destId="{DFE15FDA-6A01-4713-B52B-AF258651928B}" srcOrd="2" destOrd="0" parTransId="{4CA99E40-D164-4C47-8581-AFAC07E78B35}" sibTransId="{081ED5C9-EC52-4671-932B-3D8CD6ECCC6A}"/>
    <dgm:cxn modelId="{D50A677F-34C1-407E-8265-D547585891C8}" srcId="{DFE15FDA-6A01-4713-B52B-AF258651928B}" destId="{67D8AEC5-AC7F-4C9E-A29B-655F437665F7}" srcOrd="1" destOrd="0" parTransId="{EFC19F51-5532-4237-AC0C-774E47802736}" sibTransId="{2AC63B4E-4235-4E2E-850D-CD06B8D45399}"/>
    <dgm:cxn modelId="{3F8414A6-C8D0-414E-8879-00AE37613467}" type="presOf" srcId="{DFE15FDA-6A01-4713-B52B-AF258651928B}" destId="{B3E43528-D694-49AB-A490-4C4623FB35E7}" srcOrd="0" destOrd="0" presId="urn:microsoft.com/office/officeart/2005/8/layout/hList1"/>
    <dgm:cxn modelId="{E2340B0B-8FDF-4219-B7CF-E5BD55F31388}" type="presOf" srcId="{67D8AEC5-AC7F-4C9E-A29B-655F437665F7}" destId="{E14DC4DB-3886-47B9-ABC8-FC75228A2509}" srcOrd="0" destOrd="1" presId="urn:microsoft.com/office/officeart/2005/8/layout/hList1"/>
    <dgm:cxn modelId="{F80FC5C3-45E9-426F-9C80-3D4B358CECA7}" type="presOf" srcId="{D6FEDFDD-8172-4643-893A-0664E7930019}" destId="{80F95875-06DA-489F-B7D9-4361A1098778}" srcOrd="0" destOrd="0" presId="urn:microsoft.com/office/officeart/2005/8/layout/hList1"/>
    <dgm:cxn modelId="{C3D4AADB-7FC7-4DF4-8A30-854FA97163B2}" type="presOf" srcId="{BD4FBD04-A5CE-41AE-840A-F0364E4884BC}" destId="{B859939B-8115-4E99-B038-0A431D2EBB6D}" srcOrd="0" destOrd="0" presId="urn:microsoft.com/office/officeart/2005/8/layout/hList1"/>
    <dgm:cxn modelId="{BA034A19-BAAF-4BC5-80BF-2F1C9044D869}" type="presOf" srcId="{AC135F59-4B99-44DA-97A9-12EE0832958A}" destId="{B859939B-8115-4E99-B038-0A431D2EBB6D}" srcOrd="0" destOrd="1" presId="urn:microsoft.com/office/officeart/2005/8/layout/hList1"/>
    <dgm:cxn modelId="{C081C41D-8034-4421-A662-9F549E7DE972}" srcId="{C6C90E5E-1D78-4D26-A716-73BD11FD4F22}" destId="{B54D6875-2D2B-4CCC-A37B-1B9ED5F50759}" srcOrd="1" destOrd="0" parTransId="{7157AD7E-4939-48D2-A8AF-3A126492D70D}" sibTransId="{BD08059B-8E69-4B6D-930C-032982AFF91A}"/>
    <dgm:cxn modelId="{88C782F6-ACF0-490A-B56D-54702A885F45}" type="presOf" srcId="{C6C90E5E-1D78-4D26-A716-73BD11FD4F22}" destId="{CF43FA6A-25E3-4018-BE8E-3A4363851F93}" srcOrd="0" destOrd="0" presId="urn:microsoft.com/office/officeart/2005/8/layout/hList1"/>
    <dgm:cxn modelId="{7849105E-B5EA-46D9-88A7-AEB93E2F3C6D}" srcId="{B54D6875-2D2B-4CCC-A37B-1B9ED5F50759}" destId="{AC135F59-4B99-44DA-97A9-12EE0832958A}" srcOrd="1" destOrd="0" parTransId="{948FD0D9-3552-46BB-A886-2D4A535F6A38}" sibTransId="{D194738C-5C7C-41E4-8977-37D9B1740D12}"/>
    <dgm:cxn modelId="{79FB8687-5909-449A-8B51-6A58C067E92E}" type="presParOf" srcId="{CF43FA6A-25E3-4018-BE8E-3A4363851F93}" destId="{7E1EE47C-F083-4354-A6BA-4CD1CE62BB07}" srcOrd="0" destOrd="0" presId="urn:microsoft.com/office/officeart/2005/8/layout/hList1"/>
    <dgm:cxn modelId="{13D720CA-2747-48F2-A76C-C468F877B03F}" type="presParOf" srcId="{7E1EE47C-F083-4354-A6BA-4CD1CE62BB07}" destId="{F2A233B1-B5E6-4ECC-BEF8-7D9451AF7C9B}" srcOrd="0" destOrd="0" presId="urn:microsoft.com/office/officeart/2005/8/layout/hList1"/>
    <dgm:cxn modelId="{7BBDA459-7466-43C2-9120-1EB2F4C3E8AE}" type="presParOf" srcId="{7E1EE47C-F083-4354-A6BA-4CD1CE62BB07}" destId="{80F95875-06DA-489F-B7D9-4361A1098778}" srcOrd="1" destOrd="0" presId="urn:microsoft.com/office/officeart/2005/8/layout/hList1"/>
    <dgm:cxn modelId="{1C3413E2-11FB-4537-AB6F-225D2153E55D}" type="presParOf" srcId="{CF43FA6A-25E3-4018-BE8E-3A4363851F93}" destId="{FA32D5E0-C76D-453A-9442-9111BD3D255F}" srcOrd="1" destOrd="0" presId="urn:microsoft.com/office/officeart/2005/8/layout/hList1"/>
    <dgm:cxn modelId="{4AA6CA49-63E5-4870-8361-B2AB469C5AFF}" type="presParOf" srcId="{CF43FA6A-25E3-4018-BE8E-3A4363851F93}" destId="{119CD98A-8CEE-4904-8DD3-250F3154EE06}" srcOrd="2" destOrd="0" presId="urn:microsoft.com/office/officeart/2005/8/layout/hList1"/>
    <dgm:cxn modelId="{24BB582E-6F8E-4E46-AAAB-74B33E210FD7}" type="presParOf" srcId="{119CD98A-8CEE-4904-8DD3-250F3154EE06}" destId="{4C265285-2D5E-47A6-A406-5208B8AB5D3D}" srcOrd="0" destOrd="0" presId="urn:microsoft.com/office/officeart/2005/8/layout/hList1"/>
    <dgm:cxn modelId="{57BDB527-CC85-4693-8ADB-4CF20B528C42}" type="presParOf" srcId="{119CD98A-8CEE-4904-8DD3-250F3154EE06}" destId="{B859939B-8115-4E99-B038-0A431D2EBB6D}" srcOrd="1" destOrd="0" presId="urn:microsoft.com/office/officeart/2005/8/layout/hList1"/>
    <dgm:cxn modelId="{88DE7755-785A-4151-A639-E1474EB53958}" type="presParOf" srcId="{CF43FA6A-25E3-4018-BE8E-3A4363851F93}" destId="{E6DF94DB-9322-4F96-892D-493FD17AB53D}" srcOrd="3" destOrd="0" presId="urn:microsoft.com/office/officeart/2005/8/layout/hList1"/>
    <dgm:cxn modelId="{7E575A21-EE47-4BA1-9AA7-29D480E38B2A}" type="presParOf" srcId="{CF43FA6A-25E3-4018-BE8E-3A4363851F93}" destId="{FD8056EC-30B1-4DE3-B1AE-C1315C213321}" srcOrd="4" destOrd="0" presId="urn:microsoft.com/office/officeart/2005/8/layout/hList1"/>
    <dgm:cxn modelId="{6A1BAA02-51F9-4A86-8A28-DBB9CD634A6A}" type="presParOf" srcId="{FD8056EC-30B1-4DE3-B1AE-C1315C213321}" destId="{B3E43528-D694-49AB-A490-4C4623FB35E7}" srcOrd="0" destOrd="0" presId="urn:microsoft.com/office/officeart/2005/8/layout/hList1"/>
    <dgm:cxn modelId="{5A545F23-797A-4ACE-82E6-558BA6AF3ECC}" type="presParOf" srcId="{FD8056EC-30B1-4DE3-B1AE-C1315C213321}" destId="{E14DC4DB-3886-47B9-ABC8-FC75228A250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2A233B1-B5E6-4ECC-BEF8-7D9451AF7C9B}">
      <dsp:nvSpPr>
        <dsp:cNvPr id="0" name=""/>
        <dsp:cNvSpPr/>
      </dsp:nvSpPr>
      <dsp:spPr>
        <a:xfrm>
          <a:off x="2777" y="1384243"/>
          <a:ext cx="2707761" cy="1083104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 я знаю?</a:t>
          </a:r>
          <a:endParaRPr lang="ru-RU" sz="3100" kern="1200" dirty="0"/>
        </a:p>
      </dsp:txBody>
      <dsp:txXfrm>
        <a:off x="2777" y="1384243"/>
        <a:ext cx="2707761" cy="1083104"/>
      </dsp:txXfrm>
    </dsp:sp>
    <dsp:sp modelId="{80F95875-06DA-489F-B7D9-4361A1098778}">
      <dsp:nvSpPr>
        <dsp:cNvPr id="0" name=""/>
        <dsp:cNvSpPr/>
      </dsp:nvSpPr>
      <dsp:spPr>
        <a:xfrm>
          <a:off x="2777" y="2467348"/>
          <a:ext cx="2707761" cy="1711207"/>
        </a:xfrm>
        <a:prstGeom prst="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Внутри человека находятся органы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2777" y="2467348"/>
        <a:ext cx="2707761" cy="1711207"/>
      </dsp:txXfrm>
    </dsp:sp>
    <dsp:sp modelId="{4C265285-2D5E-47A6-A406-5208B8AB5D3D}">
      <dsp:nvSpPr>
        <dsp:cNvPr id="0" name=""/>
        <dsp:cNvSpPr/>
      </dsp:nvSpPr>
      <dsp:spPr>
        <a:xfrm>
          <a:off x="3089625" y="1384243"/>
          <a:ext cx="2707761" cy="1083104"/>
        </a:xfrm>
        <a:prstGeom prst="rect">
          <a:avLst/>
        </a:prstGeom>
        <a:solidFill>
          <a:schemeClr val="accent3">
            <a:hueOff val="-124399"/>
            <a:satOff val="-12116"/>
            <a:lumOff val="4020"/>
            <a:alphaOff val="0"/>
          </a:schemeClr>
        </a:solidFill>
        <a:ln w="15875" cap="rnd" cmpd="sng" algn="ctr">
          <a:solidFill>
            <a:schemeClr val="accent3">
              <a:hueOff val="-124399"/>
              <a:satOff val="-12116"/>
              <a:lumOff val="402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Что я хочу узнать?</a:t>
          </a:r>
          <a:endParaRPr lang="ru-RU" sz="3100" kern="1200" dirty="0"/>
        </a:p>
      </dsp:txBody>
      <dsp:txXfrm>
        <a:off x="3089625" y="1384243"/>
        <a:ext cx="2707761" cy="1083104"/>
      </dsp:txXfrm>
    </dsp:sp>
    <dsp:sp modelId="{B859939B-8115-4E99-B038-0A431D2EBB6D}">
      <dsp:nvSpPr>
        <dsp:cNvPr id="0" name=""/>
        <dsp:cNvSpPr/>
      </dsp:nvSpPr>
      <dsp:spPr>
        <a:xfrm>
          <a:off x="3089625" y="2467348"/>
          <a:ext cx="2707761" cy="1711207"/>
        </a:xfrm>
        <a:prstGeom prst="rect">
          <a:avLst/>
        </a:prstGeom>
        <a:solidFill>
          <a:schemeClr val="accent3">
            <a:tint val="40000"/>
            <a:alpha val="90000"/>
            <a:hueOff val="22551"/>
            <a:satOff val="-7666"/>
            <a:lumOff val="354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22551"/>
              <a:satOff val="-7666"/>
              <a:lumOff val="354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Какие органы находятся внутри человека?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>
              <a:latin typeface="Arial" panose="020B0604020202020204" pitchFamily="34" charset="0"/>
              <a:cs typeface="Arial" panose="020B0604020202020204" pitchFamily="34" charset="0"/>
            </a:rPr>
            <a:t>Для чего они нужны?</a:t>
          </a:r>
          <a:endParaRPr lang="ru-RU" sz="200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3089625" y="2467348"/>
        <a:ext cx="2707761" cy="1711207"/>
      </dsp:txXfrm>
    </dsp:sp>
    <dsp:sp modelId="{B3E43528-D694-49AB-A490-4C4623FB35E7}">
      <dsp:nvSpPr>
        <dsp:cNvPr id="0" name=""/>
        <dsp:cNvSpPr/>
      </dsp:nvSpPr>
      <dsp:spPr>
        <a:xfrm>
          <a:off x="6176473" y="1384243"/>
          <a:ext cx="2707761" cy="1083104"/>
        </a:xfrm>
        <a:prstGeom prst="rect">
          <a:avLst/>
        </a:prstGeom>
        <a:solidFill>
          <a:schemeClr val="accent3">
            <a:hueOff val="-248797"/>
            <a:satOff val="-24232"/>
            <a:lumOff val="8039"/>
            <a:alphaOff val="0"/>
          </a:schemeClr>
        </a:solidFill>
        <a:ln w="15875" cap="rnd" cmpd="sng" algn="ctr">
          <a:solidFill>
            <a:schemeClr val="accent3">
              <a:hueOff val="-248797"/>
              <a:satOff val="-24232"/>
              <a:lumOff val="8039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472" tIns="125984" rIns="220472" bIns="125984" numCol="1" spcCol="1270" anchor="ctr" anchorCtr="0">
          <a:noAutofit/>
        </a:bodyPr>
        <a:lstStyle/>
        <a:p>
          <a:pPr lvl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100" kern="1200" dirty="0" smtClean="0"/>
            <a:t>Как узнать?</a:t>
          </a:r>
          <a:endParaRPr lang="ru-RU" sz="3100" kern="1200" dirty="0"/>
        </a:p>
      </dsp:txBody>
      <dsp:txXfrm>
        <a:off x="6176473" y="1384243"/>
        <a:ext cx="2707761" cy="1083104"/>
      </dsp:txXfrm>
    </dsp:sp>
    <dsp:sp modelId="{E14DC4DB-3886-47B9-ABC8-FC75228A2509}">
      <dsp:nvSpPr>
        <dsp:cNvPr id="0" name=""/>
        <dsp:cNvSpPr/>
      </dsp:nvSpPr>
      <dsp:spPr>
        <a:xfrm>
          <a:off x="6176473" y="2467348"/>
          <a:ext cx="2707761" cy="1711207"/>
        </a:xfrm>
        <a:prstGeom prst="rect">
          <a:avLst/>
        </a:prstGeom>
        <a:solidFill>
          <a:schemeClr val="accent3">
            <a:tint val="40000"/>
            <a:alpha val="90000"/>
            <a:hueOff val="45102"/>
            <a:satOff val="-15331"/>
            <a:lumOff val="708"/>
            <a:alphaOff val="0"/>
          </a:schemeClr>
        </a:solidFill>
        <a:ln w="15875" cap="rnd" cmpd="sng" algn="ctr">
          <a:solidFill>
            <a:schemeClr val="accent3">
              <a:tint val="40000"/>
              <a:alpha val="90000"/>
              <a:hueOff val="45102"/>
              <a:satOff val="-15331"/>
              <a:lumOff val="70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6680" tIns="106680" rIns="142240" bIns="16002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Посмотреть в интернете</a:t>
          </a: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endParaRPr lang="ru-RU" sz="2000" kern="1200" dirty="0"/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2000" kern="1200" dirty="0" smtClean="0"/>
            <a:t>Спросить у взрослых</a:t>
          </a:r>
          <a:endParaRPr lang="ru-RU" sz="2000" kern="1200" dirty="0"/>
        </a:p>
      </dsp:txBody>
      <dsp:txXfrm>
        <a:off x="6176473" y="2467348"/>
        <a:ext cx="2707761" cy="171120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1965D-CF41-4E71-8EEF-E8065A2AEF86}" type="datetimeFigureOut">
              <a:rPr lang="ru-RU" smtClean="0"/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A3FC01-9EC6-48BD-AAE1-022F218FACAD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0693" y="1769540"/>
            <a:ext cx="9440034" cy="1828801"/>
          </a:xfrm>
        </p:spPr>
        <p:txBody>
          <a:bodyPr anchor="b">
            <a:normAutofit/>
          </a:bodyPr>
          <a:lstStyle>
            <a:lvl1pPr algn="ctr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0693" y="3598339"/>
            <a:ext cx="9440034" cy="1049867"/>
          </a:xfrm>
        </p:spPr>
        <p:txBody>
          <a:bodyPr anchor="t"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Slate-V2-HD-pano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3883" y="547807"/>
            <a:ext cx="10141799" cy="3816806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806" y="4565255"/>
            <a:ext cx="10355326" cy="543472"/>
          </a:xfrm>
        </p:spPr>
        <p:txBody>
          <a:bodyPr anchor="b">
            <a:normAutofit/>
          </a:bodyPr>
          <a:lstStyle>
            <a:lvl1pPr algn="ctr">
              <a:defRPr sz="2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69349" y="695009"/>
            <a:ext cx="9845346" cy="3525671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5108728"/>
            <a:ext cx="10353762" cy="682472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8437"/>
            <a:ext cx="10353762" cy="353434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295180"/>
            <a:ext cx="10353763" cy="1501826"/>
          </a:xfrm>
        </p:spPr>
        <p:txBody>
          <a:bodyPr anchor="ctr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600"/>
            <a:ext cx="9302752" cy="2992904"/>
          </a:xfrm>
        </p:spPr>
        <p:txBody>
          <a:bodyPr anchor="ctr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610032"/>
            <a:ext cx="8752299" cy="532749"/>
          </a:xfrm>
        </p:spPr>
        <p:txBody>
          <a:bodyPr anchor="t">
            <a:normAutofit/>
          </a:bodyPr>
          <a:lstStyle>
            <a:lvl1pPr marL="0" indent="0" algn="r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4" y="4304353"/>
            <a:ext cx="10353763" cy="1489496"/>
          </a:xfrm>
        </p:spPr>
        <p:txBody>
          <a:bodyPr anchor="ctr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990600" y="88479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04716" y="292825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  <a:endParaRPr lang="en-US" sz="8000" dirty="0">
              <a:solidFill>
                <a:schemeClr val="tx1"/>
              </a:solidFill>
              <a:effectLst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4" y="2126942"/>
            <a:ext cx="10353763" cy="2511835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84" y="4650556"/>
            <a:ext cx="10352199" cy="1140644"/>
          </a:xfrm>
        </p:spPr>
        <p:txBody>
          <a:bodyPr anchor="t"/>
          <a:lstStyle>
            <a:lvl1pPr marL="0" indent="0" algn="ctr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913795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91379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6711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441435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572" y="1885950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966572" y="2571750"/>
            <a:ext cx="3300984" cy="3219450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962" y="1818214"/>
            <a:ext cx="3339972" cy="1847851"/>
          </a:xfrm>
          <a:prstGeom prst="rect">
            <a:avLst/>
          </a:prstGeom>
        </p:spPr>
      </p:pic>
      <p:pic>
        <p:nvPicPr>
          <p:cNvPr id="36" name="Picture 35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800" y="1818214"/>
            <a:ext cx="3339972" cy="1847851"/>
          </a:xfrm>
          <a:prstGeom prst="rect">
            <a:avLst/>
          </a:prstGeom>
        </p:spPr>
      </p:pic>
      <p:pic>
        <p:nvPicPr>
          <p:cNvPr id="37" name="Picture 36" descr="Slate-V2-HD-3col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6051" y="1818214"/>
            <a:ext cx="3339972" cy="1847851"/>
          </a:xfrm>
          <a:prstGeom prst="rect">
            <a:avLst/>
          </a:prstGeom>
        </p:spPr>
      </p:pic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913794" y="609600"/>
            <a:ext cx="10353763" cy="9704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913795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018102" y="1938918"/>
            <a:ext cx="3092368" cy="160295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913795" y="4480368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42788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545743" y="1939094"/>
            <a:ext cx="3092368" cy="160816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41435" y="4480367"/>
            <a:ext cx="3300984" cy="1310833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66697" y="3904106"/>
            <a:ext cx="3300984" cy="5762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75698" y="1934432"/>
            <a:ext cx="3092368" cy="1607294"/>
          </a:xfrm>
          <a:prstGeom prst="roundRect">
            <a:avLst>
              <a:gd name="adj" fmla="val 1858"/>
            </a:avLst>
          </a:prstGeo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66572" y="4480365"/>
            <a:ext cx="3300984" cy="1310835"/>
          </a:xfrm>
        </p:spPr>
        <p:txBody>
          <a:bodyPr anchor="t"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83068" y="609599"/>
            <a:ext cx="2284487" cy="518160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3796" y="609599"/>
            <a:ext cx="7916872" cy="5181601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1761067"/>
            <a:ext cx="9590550" cy="1828813"/>
          </a:xfrm>
        </p:spPr>
        <p:txBody>
          <a:bodyPr anchor="b"/>
          <a:lstStyle>
            <a:lvl1pPr algn="ct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3589879"/>
            <a:ext cx="9590550" cy="1507054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3795" y="1732449"/>
            <a:ext cx="5060497" cy="4058750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2892" y="1732449"/>
            <a:ext cx="5064665" cy="4058751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795" y="1734506"/>
            <a:ext cx="5089072" cy="4148769"/>
          </a:xfrm>
          <a:prstGeom prst="rect">
            <a:avLst/>
          </a:prstGeom>
        </p:spPr>
      </p:pic>
      <p:pic>
        <p:nvPicPr>
          <p:cNvPr id="21" name="Picture 20" descr="Slate-V2-HD-comp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8485" y="1734506"/>
            <a:ext cx="5089072" cy="414876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05872" y="1835254"/>
            <a:ext cx="4876344" cy="544884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872" y="2380137"/>
            <a:ext cx="4876344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94967" y="1835254"/>
            <a:ext cx="4895330" cy="544883"/>
          </a:xfrm>
        </p:spPr>
        <p:txBody>
          <a:bodyPr anchor="b">
            <a:noAutofit/>
          </a:bodyPr>
          <a:lstStyle>
            <a:lvl1pPr marL="0" indent="0" algn="ctr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94967" y="2380137"/>
            <a:ext cx="4895330" cy="3411063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3706889" cy="182191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55633" y="609600"/>
            <a:ext cx="6411924" cy="518160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1518"/>
            <a:ext cx="3706889" cy="3359681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Picture 21" descr="Slate-V2-HD-vertPhotoInse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93665" y="609600"/>
            <a:ext cx="3584166" cy="520483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3795" y="609923"/>
            <a:ext cx="5934949" cy="1829338"/>
          </a:xfrm>
        </p:spPr>
        <p:txBody>
          <a:bodyPr anchor="b">
            <a:noAutofit/>
          </a:bodyPr>
          <a:lstStyle>
            <a:lvl1pPr algn="ctr">
              <a:defRPr sz="32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42551" y="763702"/>
            <a:ext cx="3275751" cy="4912822"/>
          </a:xfrm>
          <a:effectLst>
            <a:outerShdw blurRad="38100" dist="25400" dir="4440000">
              <a:srgbClr val="000000">
                <a:alpha val="36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3795" y="2439261"/>
            <a:ext cx="5934949" cy="337613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  <a:endParaRPr lang="ru-RU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8" Type="http://schemas.openxmlformats.org/officeDocument/2006/relationships/theme" Target="../theme/theme1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913795" y="609600"/>
            <a:ext cx="10353762" cy="970450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3795" y="1732449"/>
            <a:ext cx="10353762" cy="4058751"/>
          </a:xfrm>
          <a:prstGeom prst="rect">
            <a:avLst/>
          </a:prstGeom>
          <a:effectLst>
            <a:outerShdw blurRad="25400" dir="17880000">
              <a:srgbClr val="000000">
                <a:alpha val="46000"/>
              </a:srgbClr>
            </a:outerShdw>
          </a:effectLst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  <a:endParaRPr lang="ru-RU" smtClean="0"/>
          </a:p>
          <a:p>
            <a:pPr lvl="1"/>
            <a:r>
              <a:rPr lang="ru-RU" smtClean="0"/>
              <a:t>Второй уровень</a:t>
            </a:r>
            <a:endParaRPr lang="ru-RU" smtClean="0"/>
          </a:p>
          <a:p>
            <a:pPr lvl="2"/>
            <a:r>
              <a:rPr lang="ru-RU" smtClean="0"/>
              <a:t>Третий уровень</a:t>
            </a:r>
            <a:endParaRPr lang="ru-RU" smtClean="0"/>
          </a:p>
          <a:p>
            <a:pPr lvl="3"/>
            <a:r>
              <a:rPr lang="ru-RU" smtClean="0"/>
              <a:t>Четвертый уровень</a:t>
            </a:r>
            <a:endParaRPr lang="ru-RU" smtClean="0"/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78736" y="58832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C5400FFA-8B9D-4591-A049-68AE5395B0B6}" type="datetimeFigureOut">
              <a:rPr lang="ru-RU" smtClean="0"/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3795" y="5883275"/>
            <a:ext cx="667286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1" y="5883275"/>
            <a:ext cx="75354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lumMod val="95000"/>
                  </a:schemeClr>
                </a:solidFill>
                <a:effectLst>
                  <a:outerShdw blurRad="50800" dist="38100" dir="2700000" algn="tl" rotWithShape="0">
                    <a:schemeClr val="bg1">
                      <a:alpha val="43000"/>
                    </a:schemeClr>
                  </a:outerShdw>
                </a:effectLst>
              </a:defRPr>
            </a:lvl1pPr>
          </a:lstStyle>
          <a:p>
            <a:fld id="{41D0D2FA-304C-478B-BFE4-17A806DB6A9F}" type="slidenum">
              <a:rPr lang="ru-RU" smtClean="0"/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j-lt"/>
          <a:ea typeface="+mj-ea"/>
          <a:cs typeface="Trebuchet MS" panose="020B0603020202020204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0607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20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1pPr>
      <a:lvl2pPr marL="720090" indent="-269875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8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2pPr>
      <a:lvl3pPr marL="10261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6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3pPr>
      <a:lvl4pPr marL="1386205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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4pPr>
      <a:lvl5pPr marL="1673860" indent="-2159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5pPr>
      <a:lvl6pPr marL="2014855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6pPr>
      <a:lvl7pPr marL="240157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7pPr>
      <a:lvl8pPr marL="27889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8pPr>
      <a:lvl9pPr marL="310642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2"/>
        </a:buClr>
        <a:buSzPct val="70000"/>
        <a:buFont typeface="Wingdings 2" panose="05020102010507070707" charset="2"/>
        <a:buChar char=""/>
        <a:defRPr sz="1400" kern="1200">
          <a:ln>
            <a:solidFill>
              <a:schemeClr val="bg1">
                <a:lumMod val="75000"/>
                <a:lumOff val="25000"/>
                <a:alpha val="10000"/>
              </a:schemeClr>
            </a:solidFill>
          </a:ln>
          <a:solidFill>
            <a:schemeClr val="tx2"/>
          </a:solidFill>
          <a:effectLst>
            <a:outerShdw blurRad="9525" dist="25400" dir="14640000" algn="tl" rotWithShape="0">
              <a:schemeClr val="bg1">
                <a:alpha val="30000"/>
              </a:scheme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chart" Target="../charts/char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slide" Target="slide12.xml"/><Relationship Id="rId3" Type="http://schemas.openxmlformats.org/officeDocument/2006/relationships/image" Target="../media/image7.png"/><Relationship Id="rId2" Type="http://schemas.openxmlformats.org/officeDocument/2006/relationships/slide" Target="slide9.xml"/><Relationship Id="rId1" Type="http://schemas.openxmlformats.org/officeDocument/2006/relationships/slide" Target="slide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31859" y="2447960"/>
            <a:ext cx="5657814" cy="1828801"/>
          </a:xfrm>
        </p:spPr>
        <p:txBody>
          <a:bodyPr>
            <a:norm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Что внутри у человека?</a:t>
            </a:r>
            <a:endParaRPr lang="ru-RU" sz="4800" dirty="0">
              <a:solidFill>
                <a:schemeClr val="tx2">
                  <a:lumMod val="10000"/>
                </a:schemeClr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680960" y="4394405"/>
            <a:ext cx="2796280" cy="1049867"/>
          </a:xfrm>
        </p:spPr>
        <p:txBody>
          <a:bodyPr>
            <a:normAutofit fontScale="65000" lnSpcReduction="10000"/>
          </a:bodyPr>
          <a:lstStyle/>
          <a:p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Старшая группа </a:t>
            </a:r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r>
              <a:rPr lang="ru-RU" dirty="0">
                <a:solidFill>
                  <a:schemeClr val="tx2">
                    <a:lumMod val="10000"/>
                  </a:schemeClr>
                </a:solidFill>
              </a:rPr>
              <a:t>Подготовила: </a:t>
            </a:r>
            <a:r>
              <a:rPr lang="ru-RU" dirty="0" smtClean="0">
                <a:solidFill>
                  <a:schemeClr val="tx2">
                    <a:lumMod val="10000"/>
                  </a:schemeClr>
                </a:solidFill>
              </a:rPr>
              <a:t>Афанасьева Н.А.</a:t>
            </a:r>
            <a:endParaRPr lang="ru-RU" dirty="0" smtClean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10000"/>
                </a:schemeClr>
              </a:solidFill>
            </a:endParaRP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1"/>
          <a:srcRect r="24875"/>
          <a:stretch>
            <a:fillRect/>
          </a:stretch>
        </p:blipFill>
        <p:spPr>
          <a:xfrm>
            <a:off x="1495985" y="1366221"/>
            <a:ext cx="4721889" cy="4714034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786231" y="204395"/>
            <a:ext cx="6788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Работа с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родителями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850315" y="2667896"/>
            <a:ext cx="810050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Помощь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подборе и изготовлении материалов по теме (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иллюстрации,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интересные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факты);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Оформление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информационного стенда по теме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«Что находится внутри человека?»;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35915" y="0"/>
            <a:ext cx="1009067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Планирование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работы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центре активности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687756" y="2623769"/>
          <a:ext cx="8128000" cy="3535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032000"/>
                <a:gridCol w="2032000"/>
                <a:gridCol w="2032000"/>
                <a:gridCol w="2032000"/>
              </a:tblGrid>
              <a:tr h="370840"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дидактической </a:t>
                      </a:r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игры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книги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 игры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Литературный</a:t>
                      </a:r>
                      <a:endParaRPr lang="ru-RU" sz="2000" b="1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r>
                        <a:rPr lang="ru-RU" sz="2000" b="1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центр</a:t>
                      </a:r>
                      <a:endParaRPr lang="ru-RU" sz="2000" b="1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поиграть в дидактическую игру «Я человек. Мое тело»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рассмотреть картинки с изображением внутреннего строения человека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поиграть в сюжетно-ролевую игру «Больница»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Предложить детям посмотреть мультфильм «Как устроен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человек?»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76518" y="118334"/>
            <a:ext cx="1169714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этап. </a:t>
            </a:r>
            <a:endParaRPr lang="ru-RU" sz="48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проекта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47888" y="2280621"/>
            <a:ext cx="6465346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Продукт проекта</a:t>
            </a:r>
            <a:endParaRPr lang="ru-RU" sz="2000" u="sng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Создание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 «Что внутри человека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?»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Способ презентации</a:t>
            </a:r>
            <a:endParaRPr lang="ru-RU" sz="2000" u="sng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Презентация Лэпбука в других группах;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Рассказ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проделанной работе;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9548" y="118334"/>
            <a:ext cx="11360075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Диагностика знаний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детей о </a:t>
            </a:r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внутреннем строении человека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Диаграмма 5"/>
          <p:cNvGraphicFramePr/>
          <p:nvPr/>
        </p:nvGraphicFramePr>
        <p:xfrm>
          <a:off x="3159597" y="2588022"/>
          <a:ext cx="5115316" cy="37137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1"/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871369" y="322729"/>
            <a:ext cx="1087598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54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07746" y="172123"/>
            <a:ext cx="748732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Типология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043952" y="2237591"/>
            <a:ext cx="572306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доминирующему методу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познавательный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характеру участия: детско – взрослый 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количеству участников :групповой.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продолжительности :краткосрочный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6675" y="225911"/>
            <a:ext cx="110696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область и область интеграции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75012" y="2743199"/>
            <a:ext cx="808975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Ведущая образовательная деятельность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коммуникативное;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Область интеграции: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Речевое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Познавательное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развитие;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Художественно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эстетическое.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31229" y="258184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 и задачи проекта 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527" y="2130014"/>
            <a:ext cx="725065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Цель: 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Выяснить, что находится внутри человека посредством создания Лэпбука «Что внутри человека»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Задачи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Познакомиться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внутренним строением человека (скелет, органы)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Исследовать  где и какие органы находятся у человека (мозг, сердце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желудок, кишечник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,,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почки,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лёгкие)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 Сравнить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выявить какие органы за что отвечают в организме человека 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Создать Лэпбук «Что внутри человека»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990627" y="225910"/>
            <a:ext cx="77992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реализации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>
            <a:hlinkClick r:id="rId1" action="ppaction://hlinksldjump"/>
          </p:cNvPr>
          <p:cNvSpPr/>
          <p:nvPr/>
        </p:nvSpPr>
        <p:spPr>
          <a:xfrm>
            <a:off x="494851" y="1559858"/>
            <a:ext cx="3367144" cy="1656678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" name="Рисунок 3">
            <a:hlinkClick r:id="rId2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03532" y="2572792"/>
            <a:ext cx="3511600" cy="1798476"/>
          </a:xfrm>
          <a:prstGeom prst="rect">
            <a:avLst/>
          </a:prstGeom>
        </p:spPr>
      </p:pic>
      <p:pic>
        <p:nvPicPr>
          <p:cNvPr id="5" name="Рисунок 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15132" y="4209748"/>
            <a:ext cx="3511600" cy="179847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69171" y="2034254"/>
            <a:ext cx="281850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353261" y="3216536"/>
            <a:ext cx="301214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8198348" y="4668982"/>
            <a:ext cx="234516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Заключительный этап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25619" y="139849"/>
            <a:ext cx="89718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 этап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85770" y="935916"/>
            <a:ext cx="1156446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предметно пространственной </a:t>
            </a:r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среды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441525" y="2882093"/>
            <a:ext cx="13016753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u="sng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Развивающая </a:t>
            </a:r>
            <a:r>
              <a:rPr lang="ru-RU" sz="2000" b="1" u="sng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среда: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предметно пространственная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   Видеофильм «Что внутри человека?»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Презентация «Органы человека»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Картинки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изображением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внутреннего строения человека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Заготовки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создания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Лэпбука</a:t>
            </a:r>
            <a:endParaRPr lang="ru-RU" sz="2000" dirty="0" smtClean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Tx/>
              <a:buChar char="-"/>
            </a:pP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Дидактическая игра « </a:t>
            </a:r>
            <a:r>
              <a:rPr lang="ru-RU" sz="20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 человек. Мое </a:t>
            </a:r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тело»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37591" y="150606"/>
            <a:ext cx="74980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Подготовительный этап.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Метод трех вопросов.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Схема 2"/>
          <p:cNvGraphicFramePr/>
          <p:nvPr/>
        </p:nvGraphicFramePr>
        <p:xfrm>
          <a:off x="1687755" y="1203761"/>
          <a:ext cx="8887012" cy="55627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7126" y="118334"/>
            <a:ext cx="1069310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проблемной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48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ситуации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796526" y="2226833"/>
            <a:ext cx="705701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гости к детям пришел Незнайка. Герой рассказывает истории, как он читал книжку, в которой он прочитал, что оказывается человек состоит из каких-то органов. Он очень удивился, что внутри человека что-то есть. Незнайка задает вопрос детям, знают ли они из чего состоит человек? Воспитатель предлагает детям вместе с Героем выяснить, что находится внутри человека </a:t>
            </a:r>
            <a:endParaRPr lang="ru-RU" sz="20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968163" y="3087445"/>
            <a:ext cx="2802719" cy="3255645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226372" y="204396"/>
            <a:ext cx="1039188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800" dirty="0">
                <a:solidFill>
                  <a:schemeClr val="tx2">
                    <a:lumMod val="1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Основной этап. Работа с детьми.</a:t>
            </a:r>
            <a:endParaRPr lang="ru-RU" sz="4800" dirty="0">
              <a:solidFill>
                <a:schemeClr val="tx2">
                  <a:lumMod val="1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902447" y="1035393"/>
          <a:ext cx="9984291" cy="5662747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328097"/>
                <a:gridCol w="3328097"/>
                <a:gridCol w="3328097"/>
              </a:tblGrid>
              <a:tr h="42018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Формы организации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Название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Цель мероприятия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80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НОД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по окружающему миру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«Внутреннее строение человека»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Познакомиться с внутренним строением человека (скелет, органы)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848009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</a:t>
                      </a:r>
                      <a:r>
                        <a:rPr lang="ru-RU" sz="2000" baseline="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Органы человека</a:t>
                      </a:r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Исследовать  где и какие органы находятся у человека (мозг, сердце, желудок, кишечник,, почки, лёгкие)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1268777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Исследовательская мастерская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«Функциональность органов человека»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Сравнить и выявить какие органы за что отвечают в организме человека 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968005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Творческая мастерская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«Что внутри человека?»</a:t>
                      </a:r>
                      <a:endParaRPr lang="ru-RU" sz="2000" dirty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solidFill>
                            <a:schemeClr val="tx2">
                              <a:lumMod val="1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Создать Лэпбук «Что внутри человека?»</a:t>
                      </a:r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endParaRPr lang="ru-RU" sz="2000" dirty="0" smtClean="0">
                        <a:solidFill>
                          <a:schemeClr val="tx2">
                            <a:lumMod val="1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Сланец">
  <a:themeElements>
    <a:clrScheme name="Другая 3">
      <a:dk1>
        <a:srgbClr val="FF7C80"/>
      </a:dk1>
      <a:lt1>
        <a:sysClr val="window" lastClr="FFFFFF"/>
      </a:lt1>
      <a:dk2>
        <a:srgbClr val="CA9C82"/>
      </a:dk2>
      <a:lt2>
        <a:srgbClr val="DADADA"/>
      </a:lt2>
      <a:accent1>
        <a:srgbClr val="BC451B"/>
      </a:accent1>
      <a:accent2>
        <a:srgbClr val="D3BA68"/>
      </a:accent2>
      <a:accent3>
        <a:srgbClr val="BB8640"/>
      </a:accent3>
      <a:accent4>
        <a:srgbClr val="AD9277"/>
      </a:accent4>
      <a:accent5>
        <a:srgbClr val="A55A43"/>
      </a:accent5>
      <a:accent6>
        <a:srgbClr val="AD9D7B"/>
      </a:accent6>
      <a:hlink>
        <a:srgbClr val="E98052"/>
      </a:hlink>
      <a:folHlink>
        <a:srgbClr val="F4B69B"/>
      </a:folHlink>
    </a:clrScheme>
    <a:fontScheme name="Сланец">
      <a:maj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alisto MT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ланец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0000"/>
                <a:lumMod val="90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63500" dist="25400" dir="5400000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 prst="hardEdge"/>
          </a:sp3d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lumMod val="80000"/>
              </a:schemeClr>
              <a:schemeClr val="phClr">
                <a:tint val="98000"/>
              </a:schemeClr>
            </a:duotone>
          </a:blip>
          <a:stretch>
            <a:fillRect/>
          </a:stretch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TM04033929[[fn=Сланец]]</Template>
  <TotalTime>0</TotalTime>
  <Words>3078</Words>
  <Application>WPS Presentation</Application>
  <PresentationFormat>Широкоэкранный</PresentationFormat>
  <Paragraphs>149</Paragraphs>
  <Slides>13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4" baseType="lpstr">
      <vt:lpstr>Arial</vt:lpstr>
      <vt:lpstr>SimSun</vt:lpstr>
      <vt:lpstr>Wingdings</vt:lpstr>
      <vt:lpstr>Trebuchet MS</vt:lpstr>
      <vt:lpstr>Wingdings 2</vt:lpstr>
      <vt:lpstr>Calisto MT</vt:lpstr>
      <vt:lpstr>Segoe Print</vt:lpstr>
      <vt:lpstr>Microsoft YaHei</vt:lpstr>
      <vt:lpstr>Arial Unicode MS</vt:lpstr>
      <vt:lpstr>Calibri</vt:lpstr>
      <vt:lpstr>Сланец</vt:lpstr>
      <vt:lpstr>Что внутри у человека?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Телефоны</dc:title>
  <dc:creator>User</dc:creator>
  <cp:lastModifiedBy>User</cp:lastModifiedBy>
  <cp:revision>37</cp:revision>
  <dcterms:created xsi:type="dcterms:W3CDTF">2024-03-17T15:25:00Z</dcterms:created>
  <dcterms:modified xsi:type="dcterms:W3CDTF">2025-04-14T20:58:07Z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68A72B01EDA54B0287D06576C133059A_12</vt:lpwstr>
  </property>
  <property fmtid="{D5CDD505-2E9C-101B-9397-08002B2CF9AE}" pid="3" name="KSOProductBuildVer">
    <vt:lpwstr>1049-12.2.0.20782</vt:lpwstr>
  </property>
</Properties>
</file>